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lear Sans" panose="020B0604020202020204" charset="0"/>
      <p:regular r:id="rId39"/>
    </p:embeddedFont>
    <p:embeddedFont>
      <p:font typeface="Clear Sans Bold" panose="020B0604020202020204" charset="0"/>
      <p:regular r:id="rId40"/>
    </p:embeddedFont>
    <p:embeddedFont>
      <p:font typeface="Cormorant Garamond" panose="020B0604020202020204" charset="-52"/>
      <p:regular r:id="rId41"/>
    </p:embeddedFont>
    <p:embeddedFont>
      <p:font typeface="Cormorant Garamond Bold" panose="020B0604020202020204" charset="-52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liyamamaliyeva/hotel-restauran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miliyamamaliyeva.github.io/hotel-restauran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46762"/>
            <a:ext cx="16230600" cy="3105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5781112" y="6139919"/>
            <a:ext cx="6440461" cy="201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Предмет: Веб-системы и технологии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Преподаватель: Халилов М. Э.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Группа: 680.22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Студент: Мамалиева Эмилия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16672463" y="5034406"/>
            <a:ext cx="955485" cy="218188"/>
            <a:chOff x="0" y="0"/>
            <a:chExt cx="1273980" cy="290918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2885158" y="1595416"/>
            <a:ext cx="12517685" cy="382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7478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Курсовая работа на тему «Разработка онлайн информационной системы для отельных ресторанов»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38719" y="2398218"/>
            <a:ext cx="11659575" cy="5144787"/>
          </a:xfrm>
          <a:custGeom>
            <a:avLst/>
            <a:gdLst/>
            <a:ahLst/>
            <a:cxnLst/>
            <a:rect l="l" t="t" r="r" b="b"/>
            <a:pathLst>
              <a:path w="11659575" h="5144787">
                <a:moveTo>
                  <a:pt x="0" y="0"/>
                </a:moveTo>
                <a:lnTo>
                  <a:pt x="11659575" y="0"/>
                </a:lnTo>
                <a:lnTo>
                  <a:pt x="11659575" y="5144788"/>
                </a:lnTo>
                <a:lnTo>
                  <a:pt x="0" y="5144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813844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 Меню ресторана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719" y="8416026"/>
            <a:ext cx="15044628" cy="123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537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Раздел меню включает в себя список блюд, оформленных как карточки. Каждая карточка блюда (&lt;div class="menu-item"&gt;) содержит название блюда и его стоимость. Также используется inline-стиль для установки фона, чтобы визуально представить каждый элемент меню через изображения.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571581"/>
            <a:ext cx="5981700" cy="406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  <a:spcBef>
                <a:spcPct val="0"/>
              </a:spcBef>
            </a:pPr>
            <a:r>
              <a:rPr lang="en-US" sz="285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285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2.2.4. </a:t>
            </a:r>
            <a:r>
              <a:rPr lang="en-US" sz="285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Меню</a:t>
            </a:r>
            <a:r>
              <a:rPr lang="en-US" sz="285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285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ресторана</a:t>
            </a:r>
            <a:r>
              <a:rPr lang="en-US" sz="285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в VS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38719" y="2412661"/>
            <a:ext cx="14509348" cy="4606718"/>
          </a:xfrm>
          <a:custGeom>
            <a:avLst/>
            <a:gdLst/>
            <a:ahLst/>
            <a:cxnLst/>
            <a:rect l="l" t="t" r="r" b="b"/>
            <a:pathLst>
              <a:path w="14509348" h="4606718">
                <a:moveTo>
                  <a:pt x="0" y="0"/>
                </a:moveTo>
                <a:lnTo>
                  <a:pt x="14509348" y="0"/>
                </a:lnTo>
                <a:lnTo>
                  <a:pt x="14509348" y="4606718"/>
                </a:lnTo>
                <a:lnTo>
                  <a:pt x="0" y="460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813844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3.О ресторане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719" y="7797135"/>
            <a:ext cx="14711583" cy="187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 разделе "О ресторане" представлен текст, который знакомит пользователя с концепцией и атмосферой заведения. Далее идет галерея с изображениями, оформленная через &lt;div class="gallery"&gt;. Каждое изображение оформлено с помощью тега &lt;img&gt; с атрибутом alt, который используется для описания изображения.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47954"/>
            <a:ext cx="5981700" cy="463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4"/>
              </a:lnSpc>
              <a:spcBef>
                <a:spcPct val="0"/>
              </a:spcBef>
            </a:pPr>
            <a:r>
              <a:rPr lang="en-US" sz="323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231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2.2.5. О </a:t>
            </a:r>
            <a:r>
              <a:rPr lang="en-US" sz="323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ресторане</a:t>
            </a:r>
            <a:r>
              <a:rPr lang="en-US" sz="3231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в VS Code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38719" y="2431600"/>
            <a:ext cx="10272051" cy="6557227"/>
          </a:xfrm>
          <a:custGeom>
            <a:avLst/>
            <a:gdLst/>
            <a:ahLst/>
            <a:cxnLst/>
            <a:rect l="l" t="t" r="r" b="b"/>
            <a:pathLst>
              <a:path w="10272051" h="6557227">
                <a:moveTo>
                  <a:pt x="0" y="0"/>
                </a:moveTo>
                <a:lnTo>
                  <a:pt x="10272052" y="0"/>
                </a:lnTo>
                <a:lnTo>
                  <a:pt x="10272052" y="6557227"/>
                </a:lnTo>
                <a:lnTo>
                  <a:pt x="0" y="65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813844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 Форма бронирования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11791" y="2887331"/>
            <a:ext cx="5228459" cy="560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Раздел с формой бронирования включает поля для ввода имени, даты, времени и количества человек. Использование тега &lt;form&gt; позволяет собирать информацию от пользователя и отправлять её на сервер. Атрибут required на элементах формы указывает на обязательность ввода этих данных.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7294" y="9099749"/>
            <a:ext cx="7352281" cy="479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6"/>
              </a:lnSpc>
              <a:spcBef>
                <a:spcPct val="0"/>
              </a:spcBef>
            </a:pPr>
            <a:r>
              <a:rPr lang="en-US" sz="3333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2.2.6. Форма бронирования в VS Code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372476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3000426"/>
            <a:ext cx="10314183" cy="3533035"/>
          </a:xfrm>
          <a:custGeom>
            <a:avLst/>
            <a:gdLst/>
            <a:ahLst/>
            <a:cxnLst/>
            <a:rect l="l" t="t" r="r" b="b"/>
            <a:pathLst>
              <a:path w="10314183" h="3533035">
                <a:moveTo>
                  <a:pt x="0" y="0"/>
                </a:moveTo>
                <a:lnTo>
                  <a:pt x="10314183" y="0"/>
                </a:lnTo>
                <a:lnTo>
                  <a:pt x="10314183" y="3533035"/>
                </a:lnTo>
                <a:lnTo>
                  <a:pt x="0" y="3533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7342573"/>
            <a:ext cx="16230600" cy="14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Тег &lt;footer&gt; представляет нижнюю часть страницы, где обычно размещается информация о контактных данных, авторских правах и другие дополнительные сведения. Здесь содержится информация о местоположении ресторана, его телефоне и электронном адресе.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332898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676849"/>
            <a:ext cx="4457700" cy="40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  <a:spcBef>
                <a:spcPct val="0"/>
              </a:spcBef>
            </a:pPr>
            <a:r>
              <a:rPr lang="en-US" sz="2870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2870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2.2.7. </a:t>
            </a:r>
            <a:r>
              <a:rPr lang="en-US" sz="2870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  <a:r>
              <a:rPr lang="en-US" sz="2870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в VS Code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769277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3687739"/>
            <a:ext cx="12570363" cy="1822703"/>
          </a:xfrm>
          <a:custGeom>
            <a:avLst/>
            <a:gdLst/>
            <a:ahLst/>
            <a:cxnLst/>
            <a:rect l="l" t="t" r="r" b="b"/>
            <a:pathLst>
              <a:path w="12570363" h="1822703">
                <a:moveTo>
                  <a:pt x="0" y="0"/>
                </a:moveTo>
                <a:lnTo>
                  <a:pt x="12570363" y="0"/>
                </a:lnTo>
                <a:lnTo>
                  <a:pt x="12570363" y="1822703"/>
                </a:lnTo>
                <a:lnTo>
                  <a:pt x="0" y="1822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6800557"/>
            <a:ext cx="16230600" cy="147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элемент &lt;button&gt; представляет кнопку для возврата в верхнюю часть страницы. При помощи JavaScript она будет появляться при прокрутке страницы вниз и позволять пользователю быстро вернуться в начало.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729699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 "Наверх"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748000"/>
            <a:ext cx="6515100" cy="41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  <a:spcBef>
                <a:spcPct val="0"/>
              </a:spcBef>
            </a:pPr>
            <a:r>
              <a:rPr lang="en-US" sz="2936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2936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2.2.8. </a:t>
            </a:r>
            <a:r>
              <a:rPr lang="en-US" sz="2936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</a:t>
            </a:r>
            <a:r>
              <a:rPr lang="en-US" sz="2936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«</a:t>
            </a:r>
            <a:r>
              <a:rPr lang="en-US" sz="2936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Наверх</a:t>
            </a:r>
            <a:r>
              <a:rPr lang="en-US" sz="2936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» в VS Code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28700" y="2975431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373571" y="4311114"/>
            <a:ext cx="7096275" cy="3308503"/>
          </a:xfrm>
          <a:custGeom>
            <a:avLst/>
            <a:gdLst/>
            <a:ahLst/>
            <a:cxnLst/>
            <a:rect l="l" t="t" r="r" b="b"/>
            <a:pathLst>
              <a:path w="7096275" h="3308503">
                <a:moveTo>
                  <a:pt x="0" y="0"/>
                </a:moveTo>
                <a:lnTo>
                  <a:pt x="7096275" y="0"/>
                </a:lnTo>
                <a:lnTo>
                  <a:pt x="7096275" y="3308503"/>
                </a:lnTo>
                <a:lnTo>
                  <a:pt x="0" y="3308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1076325"/>
            <a:ext cx="10286604" cy="16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2.3. CSS стили для сайта: </a:t>
            </a:r>
          </a:p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Общие стили для всего сайта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26025" y="3448104"/>
            <a:ext cx="7621575" cy="565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блок задает глобальные стили:</a:t>
            </a:r>
          </a:p>
          <a:p>
            <a:pPr marL="576644" lvl="1" indent="-288322" algn="just">
              <a:lnSpc>
                <a:spcPts val="3472"/>
              </a:lnSpc>
              <a:buFont typeface="Arial"/>
              <a:buChar char="•"/>
            </a:pPr>
            <a:r>
              <a:rPr lang="en-US" sz="2670" b="1" spc="-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margin: 0 и padding: 0</a:t>
            </a: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сбрасывают отступы и внутренние отступы у всех элементов, что помогает контролировать их внешний вид.</a:t>
            </a:r>
          </a:p>
          <a:p>
            <a:pPr marL="576644" lvl="1" indent="-288322" algn="just">
              <a:lnSpc>
                <a:spcPts val="3472"/>
              </a:lnSpc>
              <a:buFont typeface="Arial"/>
              <a:buChar char="•"/>
            </a:pPr>
            <a:r>
              <a:rPr lang="en-US" sz="2670" b="1" spc="-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box-sizing: border-box </a:t>
            </a: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изменяет способ расчета ширины и высоты элементов, включая padding и border в общую ширину/высоту.</a:t>
            </a:r>
          </a:p>
          <a:p>
            <a:pPr marL="576644" lvl="1" indent="-288322" algn="just">
              <a:lnSpc>
                <a:spcPts val="3472"/>
              </a:lnSpc>
              <a:buFont typeface="Arial"/>
              <a:buChar char="•"/>
            </a:pPr>
            <a:r>
              <a:rPr lang="en-US" sz="2670" b="1" spc="-40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font-family: 'Arial', sans-serif; </a:t>
            </a:r>
            <a:r>
              <a:rPr lang="en-US" sz="2670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задает шрифт для всех элементов, использующих стандартный шрифт Arial, если его нет — будет использоваться любой другой шрифт без засечек.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3279" y="7768309"/>
            <a:ext cx="6515117" cy="41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884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2.3.1. Общие CSS стили для всего сайта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52393" y="22126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52393" y="3034189"/>
            <a:ext cx="10703387" cy="2967445"/>
          </a:xfrm>
          <a:custGeom>
            <a:avLst/>
            <a:gdLst/>
            <a:ahLst/>
            <a:cxnLst/>
            <a:rect l="l" t="t" r="r" b="b"/>
            <a:pathLst>
              <a:path w="10703387" h="2967445">
                <a:moveTo>
                  <a:pt x="0" y="0"/>
                </a:moveTo>
                <a:lnTo>
                  <a:pt x="10703387" y="0"/>
                </a:lnTo>
                <a:lnTo>
                  <a:pt x="10703387" y="2967446"/>
                </a:lnTo>
                <a:lnTo>
                  <a:pt x="0" y="296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52393" y="10763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 фон страницы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393" y="7221160"/>
            <a:ext cx="13937610" cy="1559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3212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стиль определяет фон и текст для всей страницы:</a:t>
            </a:r>
          </a:p>
          <a:p>
            <a:pPr marL="693648" lvl="1" indent="-346824" algn="just">
              <a:lnSpc>
                <a:spcPts val="4176"/>
              </a:lnSpc>
              <a:buFont typeface="Arial"/>
              <a:buChar char="•"/>
            </a:pPr>
            <a:r>
              <a:rPr lang="en-US" sz="3212" b="1" spc="-4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#f9f3e6</a:t>
            </a:r>
            <a:r>
              <a:rPr lang="en-US" sz="3212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задает бежевый фон для всей страницы.</a:t>
            </a:r>
          </a:p>
          <a:p>
            <a:pPr marL="693648" lvl="1" indent="-346824" algn="just">
              <a:lnSpc>
                <a:spcPts val="4176"/>
              </a:lnSpc>
              <a:buFont typeface="Arial"/>
              <a:buChar char="•"/>
            </a:pPr>
            <a:r>
              <a:rPr lang="en-US" sz="3212" b="1" spc="-4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color: #4a4a4a</a:t>
            </a:r>
            <a:r>
              <a:rPr lang="en-US" sz="3212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устанавливает темно-серый цвет текста.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393" y="6169976"/>
            <a:ext cx="6543807" cy="461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  <a:spcBef>
                <a:spcPct val="0"/>
              </a:spcBef>
            </a:pPr>
            <a:r>
              <a:rPr lang="en-US" sz="322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221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2.3.2. </a:t>
            </a:r>
            <a:r>
              <a:rPr lang="en-US" sz="322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</a:t>
            </a:r>
            <a:r>
              <a:rPr lang="en-US" sz="3221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22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фон</a:t>
            </a:r>
            <a:r>
              <a:rPr lang="en-US" sz="3221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22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страницы</a:t>
            </a:r>
            <a:endParaRPr lang="en-US" sz="3221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52393" y="22126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52393" y="2860098"/>
            <a:ext cx="9381871" cy="2967599"/>
          </a:xfrm>
          <a:custGeom>
            <a:avLst/>
            <a:gdLst/>
            <a:ahLst/>
            <a:cxnLst/>
            <a:rect l="l" t="t" r="r" b="b"/>
            <a:pathLst>
              <a:path w="9381871" h="2967599">
                <a:moveTo>
                  <a:pt x="0" y="0"/>
                </a:moveTo>
                <a:lnTo>
                  <a:pt x="9381871" y="0"/>
                </a:lnTo>
                <a:lnTo>
                  <a:pt x="9381871" y="2967599"/>
                </a:lnTo>
                <a:lnTo>
                  <a:pt x="0" y="296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52393" y="10763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Заголовки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393" y="6816957"/>
            <a:ext cx="13041411" cy="244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8"/>
              </a:lnSpc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Здесь стилизуются заголовки: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Все заголовки (h1, h2, h3) будут золотыми (color: #d4a017).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Устанавливается жирный шрифт (font-weight: 700).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Используется шрифт с засечками (font-family: 'Georgia', serif), чтобы создать более элегантный вид заголовков.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393" y="5865797"/>
            <a:ext cx="6093262" cy="45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3256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2.3.3. CSS стили для заголовков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52393" y="22126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52393" y="3178086"/>
            <a:ext cx="13755910" cy="4952128"/>
          </a:xfrm>
          <a:custGeom>
            <a:avLst/>
            <a:gdLst/>
            <a:ahLst/>
            <a:cxnLst/>
            <a:rect l="l" t="t" r="r" b="b"/>
            <a:pathLst>
              <a:path w="13755910" h="4952128">
                <a:moveTo>
                  <a:pt x="0" y="0"/>
                </a:moveTo>
                <a:lnTo>
                  <a:pt x="13755910" y="0"/>
                </a:lnTo>
                <a:lnTo>
                  <a:pt x="13755910" y="4952127"/>
                </a:lnTo>
                <a:lnTo>
                  <a:pt x="0" y="495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52393" y="10763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Навигационное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393" y="8267211"/>
            <a:ext cx="9058407" cy="513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  <a:spcBef>
                <a:spcPct val="0"/>
              </a:spcBef>
            </a:pPr>
            <a:r>
              <a:rPr lang="en-US" sz="3558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558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2.3.4. CSS </a:t>
            </a:r>
            <a:r>
              <a:rPr lang="en-US" sz="3558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стили</a:t>
            </a:r>
            <a:r>
              <a:rPr lang="en-US" sz="3558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в </a:t>
            </a:r>
            <a:r>
              <a:rPr lang="en-US" sz="3558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навигационном</a:t>
            </a:r>
            <a:r>
              <a:rPr lang="en-US" sz="3558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58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меню</a:t>
            </a:r>
            <a:endParaRPr lang="en-US" sz="3558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8723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1173008" y="1736021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Навигационное меню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46214"/>
            <a:ext cx="15410206" cy="345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8"/>
              </a:lnSpc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Здесь стилизуется шапка с навигационным меню: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b="1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#fffaf0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светло-бежевый фон для шапки.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b="1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20px 0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 сверху и снизу.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b="1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мягкую тень, чтобы выделить шапку.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b="1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position: sticky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фиксирует шапку в верхней части экрана при прокрутке страницы.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b="1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top: 0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закрепляет шапку на верхней границе страницы.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b="1" spc="-45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z-index: 1000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обеспечивает, чтобы шапка всегда была поверх других элементов.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6675" y="1028700"/>
            <a:ext cx="28575" cy="822960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1780140" y="1747489"/>
            <a:ext cx="6972332" cy="135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1"/>
              </a:lnSpc>
            </a:pPr>
            <a:r>
              <a:rPr lang="en-US" sz="9456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1.Введение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0140" y="3837878"/>
            <a:ext cx="15001417" cy="375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1"/>
              </a:lnSpc>
            </a:pPr>
            <a:r>
              <a:rPr lang="en-US" sz="3945" b="1" spc="-59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Веб-программирование — это разработка веб-страниц и приложений с использованием HTML, CSS и JavaScript. Оно стало неотъемлемой частью бизнеса, образования и повседневной жизни. Современные технологии позволяют создавать как простые сайты, так и сложные веб-приложения. Для успешной работы разработчику нужно освоить основные клиентские и серверные технологии.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03815" y="1113728"/>
            <a:ext cx="955485" cy="218188"/>
            <a:chOff x="0" y="0"/>
            <a:chExt cx="1273980" cy="29091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447027" y="2522388"/>
            <a:ext cx="15364407" cy="2621112"/>
          </a:xfrm>
          <a:custGeom>
            <a:avLst/>
            <a:gdLst/>
            <a:ahLst/>
            <a:cxnLst/>
            <a:rect l="l" t="t" r="r" b="b"/>
            <a:pathLst>
              <a:path w="15364407" h="2621112">
                <a:moveTo>
                  <a:pt x="0" y="0"/>
                </a:moveTo>
                <a:lnTo>
                  <a:pt x="15364407" y="0"/>
                </a:lnTo>
                <a:lnTo>
                  <a:pt x="15364407" y="2621112"/>
                </a:lnTo>
                <a:lnTo>
                  <a:pt x="0" y="262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1476566" y="6944793"/>
            <a:ext cx="15334867" cy="114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4"/>
              </a:lnSpc>
            </a:pPr>
            <a:r>
              <a:rPr lang="en-US" sz="3480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Добавление отступа сверху для всех секций, чтобы они не прятались под фиксированным меню при переходе по ссылкам в меню.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6566" y="5453322"/>
            <a:ext cx="5914834" cy="50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5"/>
              </a:lnSpc>
              <a:spcBef>
                <a:spcPct val="0"/>
              </a:spcBef>
            </a:pPr>
            <a:r>
              <a:rPr lang="en-US" sz="345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45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2.3.5. </a:t>
            </a:r>
            <a:r>
              <a:rPr lang="en-US" sz="345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Добавление</a:t>
            </a:r>
            <a:r>
              <a:rPr lang="en-US" sz="345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45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отступа</a:t>
            </a:r>
            <a:endParaRPr lang="en-US" sz="3459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28700" y="1028700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9008629" y="3248106"/>
            <a:ext cx="7987205" cy="4358732"/>
          </a:xfrm>
          <a:custGeom>
            <a:avLst/>
            <a:gdLst/>
            <a:ahLst/>
            <a:cxnLst/>
            <a:rect l="l" t="t" r="r" b="b"/>
            <a:pathLst>
              <a:path w="7987205" h="4358732">
                <a:moveTo>
                  <a:pt x="0" y="0"/>
                </a:moveTo>
                <a:lnTo>
                  <a:pt x="7987206" y="0"/>
                </a:lnTo>
                <a:lnTo>
                  <a:pt x="7987206" y="4358732"/>
                </a:lnTo>
                <a:lnTo>
                  <a:pt x="0" y="4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2087028"/>
            <a:ext cx="7619855" cy="700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контейнера навигации: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display: flex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применяет Flexbox для размещения элементов по горизонтали.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justify-content: space-between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распределяет элементы так, чтобы они занимали максимально возможное пространство.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align-items: center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выравнивает элементы по вертикали по центру.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max-width: 1200px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ограничивает ширину контейнера.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margin: 0 auto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центрирует контейнер на странице.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0 20px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отступы слева и справа.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8016" y="7898135"/>
            <a:ext cx="6848432" cy="40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  <a:spcBef>
                <a:spcPct val="0"/>
              </a:spcBef>
            </a:pPr>
            <a:r>
              <a:rPr lang="en-US" sz="278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2.3.6. CSS стили для контейнера навигации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 rot="5400000">
            <a:off x="12244979" y="5118430"/>
            <a:ext cx="8229600" cy="5014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337932" y="1750728"/>
            <a:ext cx="11985202" cy="3941596"/>
          </a:xfrm>
          <a:custGeom>
            <a:avLst/>
            <a:gdLst/>
            <a:ahLst/>
            <a:cxnLst/>
            <a:rect l="l" t="t" r="r" b="b"/>
            <a:pathLst>
              <a:path w="11985202" h="3941596">
                <a:moveTo>
                  <a:pt x="0" y="0"/>
                </a:moveTo>
                <a:lnTo>
                  <a:pt x="11985202" y="0"/>
                </a:lnTo>
                <a:lnTo>
                  <a:pt x="11985202" y="3941597"/>
                </a:lnTo>
                <a:lnTo>
                  <a:pt x="0" y="394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253630" y="7111910"/>
            <a:ext cx="12153806" cy="214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298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логотипа:</a:t>
            </a:r>
          </a:p>
          <a:p>
            <a:pPr marL="712176" lvl="1" indent="-356088" algn="l">
              <a:lnSpc>
                <a:spcPts val="4288"/>
              </a:lnSpc>
              <a:buFont typeface="Arial"/>
              <a:buChar char="•"/>
            </a:pPr>
            <a:r>
              <a:rPr lang="en-US" sz="3298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Устанавливается размер шрифта, золотой цвет, шрифт с засечками и немного увеличено межбуквенное расстояние (letter-spacing).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7932" y="5946765"/>
            <a:ext cx="6689128" cy="499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sz="352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52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2.3.7. CSS </a:t>
            </a:r>
            <a:r>
              <a:rPr lang="en-US" sz="352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стили</a:t>
            </a:r>
            <a:r>
              <a:rPr lang="en-US" sz="352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2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для</a:t>
            </a:r>
            <a:r>
              <a:rPr lang="en-US" sz="352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52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логотипа</a:t>
            </a:r>
            <a:endParaRPr lang="en-US" sz="3529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550407"/>
            <a:ext cx="7073701" cy="6844990"/>
          </a:xfrm>
          <a:custGeom>
            <a:avLst/>
            <a:gdLst/>
            <a:ahLst/>
            <a:cxnLst/>
            <a:rect l="l" t="t" r="r" b="b"/>
            <a:pathLst>
              <a:path w="7073701" h="6844990">
                <a:moveTo>
                  <a:pt x="0" y="0"/>
                </a:moveTo>
                <a:lnTo>
                  <a:pt x="7073701" y="0"/>
                </a:lnTo>
                <a:lnTo>
                  <a:pt x="7073701" y="6844990"/>
                </a:lnTo>
                <a:lnTo>
                  <a:pt x="0" y="68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774485" y="2842483"/>
            <a:ext cx="7499808" cy="572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элементов меню: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position: relative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позволяет добавлять псевдоэлементы и управлять позиционированием.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background-size: cover и background-position: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заставляют фоновое изображение покрывать элемент и быть центрированным.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display: flex и flex-direction: column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устанавливают вертикальное расположение содержимого.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тень для элементов меню.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выравнивает текст по центру.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"Меню"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3801" y="9433497"/>
            <a:ext cx="6942909" cy="456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3264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2.3.8. CSS стили для секции «Меню»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1902" y="893209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 rot="-5400000">
            <a:off x="-2844622" y="5377609"/>
            <a:ext cx="8210344" cy="72303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940798" y="1844591"/>
            <a:ext cx="12879805" cy="4608072"/>
          </a:xfrm>
          <a:custGeom>
            <a:avLst/>
            <a:gdLst/>
            <a:ahLst/>
            <a:cxnLst/>
            <a:rect l="l" t="t" r="r" b="b"/>
            <a:pathLst>
              <a:path w="12879805" h="4608072">
                <a:moveTo>
                  <a:pt x="0" y="0"/>
                </a:moveTo>
                <a:lnTo>
                  <a:pt x="12879806" y="0"/>
                </a:lnTo>
                <a:lnTo>
                  <a:pt x="12879806" y="4608072"/>
                </a:lnTo>
                <a:lnTo>
                  <a:pt x="0" y="460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940798" y="7815022"/>
            <a:ext cx="15038253" cy="104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291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псевдоэлемент добавляет темное затемнение на фон элементов меню с помощью линейного градиента.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798" y="6694000"/>
            <a:ext cx="9946402" cy="452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16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2.3.9. </a:t>
            </a: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Добавление</a:t>
            </a:r>
            <a:r>
              <a:rPr lang="en-US" sz="316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затемнения</a:t>
            </a:r>
            <a:r>
              <a:rPr lang="en-US" sz="316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</a:t>
            </a:r>
            <a:r>
              <a:rPr lang="en-US" sz="316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фон</a:t>
            </a:r>
            <a:r>
              <a:rPr lang="en-US" sz="316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элементов</a:t>
            </a:r>
            <a:r>
              <a:rPr lang="en-US" sz="316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16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меню</a:t>
            </a:r>
            <a:endParaRPr lang="en-US" sz="3169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378646"/>
            <a:ext cx="5993756" cy="6997636"/>
          </a:xfrm>
          <a:custGeom>
            <a:avLst/>
            <a:gdLst/>
            <a:ahLst/>
            <a:cxnLst/>
            <a:rect l="l" t="t" r="r" b="b"/>
            <a:pathLst>
              <a:path w="5993756" h="6997636">
                <a:moveTo>
                  <a:pt x="0" y="0"/>
                </a:moveTo>
                <a:lnTo>
                  <a:pt x="5993756" y="0"/>
                </a:lnTo>
                <a:lnTo>
                  <a:pt x="5993756" y="6997636"/>
                </a:lnTo>
                <a:lnTo>
                  <a:pt x="0" y="6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279714" y="3550943"/>
            <a:ext cx="7478586" cy="478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"О ресторане":</a:t>
            </a:r>
          </a:p>
          <a:p>
            <a:pPr marL="790113" lvl="1" indent="-395057" algn="l">
              <a:lnSpc>
                <a:spcPts val="4757"/>
              </a:lnSpc>
              <a:buFont typeface="Arial"/>
              <a:buChar char="•"/>
            </a:pPr>
            <a:r>
              <a:rPr lang="en-US" sz="3659" b="1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#ffffff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белый фон.</a:t>
            </a:r>
          </a:p>
          <a:p>
            <a:pPr marL="790113" lvl="1" indent="-395057" algn="l">
              <a:lnSpc>
                <a:spcPts val="4757"/>
              </a:lnSpc>
              <a:buFont typeface="Arial"/>
              <a:buChar char="•"/>
            </a:pPr>
            <a:r>
              <a:rPr lang="en-US" sz="3659" b="1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60px 20px 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 сверху/снизу и по бокам.</a:t>
            </a:r>
          </a:p>
          <a:p>
            <a:pPr marL="790113" lvl="1" indent="-395057" algn="l">
              <a:lnSpc>
                <a:spcPts val="4757"/>
              </a:lnSpc>
              <a:buFont typeface="Arial"/>
              <a:buChar char="•"/>
            </a:pPr>
            <a:r>
              <a:rPr lang="en-US" sz="3659" b="1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"О ресторане"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008" y="9496057"/>
            <a:ext cx="8153531" cy="45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326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2.3.10. CSS стили для секции «О ресторане»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3090463"/>
            <a:ext cx="7178642" cy="5690094"/>
          </a:xfrm>
          <a:custGeom>
            <a:avLst/>
            <a:gdLst/>
            <a:ahLst/>
            <a:cxnLst/>
            <a:rect l="l" t="t" r="r" b="b"/>
            <a:pathLst>
              <a:path w="7178642" h="5690094">
                <a:moveTo>
                  <a:pt x="0" y="0"/>
                </a:moveTo>
                <a:lnTo>
                  <a:pt x="7178643" y="0"/>
                </a:lnTo>
                <a:lnTo>
                  <a:pt x="7178643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743251" y="3522360"/>
            <a:ext cx="8516049" cy="479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бронирования: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#f3f1eb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светло-бежевый фон.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60px 20px 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отступы.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контента по центру.</a:t>
            </a:r>
          </a:p>
          <a:p>
            <a:pPr algn="l">
              <a:lnSpc>
                <a:spcPts val="3219"/>
              </a:lnSpc>
            </a:pPr>
            <a:endParaRPr lang="en-US" sz="2476" spc="-37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219"/>
              </a:lnSpc>
            </a:pP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формы бронирования: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max-width: 600px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ограничение максимальной ширины формы.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margin: 0 auto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центрирование формы по горизонтали.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#ffffff 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белый фон для формы.</a:t>
            </a:r>
          </a:p>
          <a:p>
            <a:pPr marL="534628" lvl="1" indent="-267314" algn="l">
              <a:lnSpc>
                <a:spcPts val="3219"/>
              </a:lnSpc>
              <a:buFont typeface="Arial"/>
              <a:buChar char="•"/>
            </a:pPr>
            <a:r>
              <a:rPr lang="en-US" sz="2476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 </a:t>
            </a:r>
            <a:r>
              <a:rPr lang="en-US" sz="2476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добавляет тень.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"Бронирование"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2533" y="8907588"/>
            <a:ext cx="8077287" cy="45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sz="3120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2.3.11. CSS стили для секции «Бронирование»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3205741"/>
            <a:ext cx="8496038" cy="4595980"/>
          </a:xfrm>
          <a:custGeom>
            <a:avLst/>
            <a:gdLst/>
            <a:ahLst/>
            <a:cxnLst/>
            <a:rect l="l" t="t" r="r" b="b"/>
            <a:pathLst>
              <a:path w="8496038" h="4595980">
                <a:moveTo>
                  <a:pt x="0" y="0"/>
                </a:moveTo>
                <a:lnTo>
                  <a:pt x="8496039" y="0"/>
                </a:lnTo>
                <a:lnTo>
                  <a:pt x="8496039" y="4595980"/>
                </a:lnTo>
                <a:lnTo>
                  <a:pt x="0" y="459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66431" y="4420313"/>
            <a:ext cx="6838498" cy="33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футера:</a:t>
            </a:r>
          </a:p>
          <a:p>
            <a:pPr marL="647141" lvl="1" indent="-323571" algn="l">
              <a:lnSpc>
                <a:spcPts val="3896"/>
              </a:lnSpc>
              <a:buFont typeface="Arial"/>
              <a:buChar char="•"/>
            </a:pPr>
            <a:r>
              <a:rPr lang="en-US" sz="2997" b="1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#d4a017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золотой фон для футера.</a:t>
            </a:r>
          </a:p>
          <a:p>
            <a:pPr marL="647141" lvl="1" indent="-323571" algn="l">
              <a:lnSpc>
                <a:spcPts val="3896"/>
              </a:lnSpc>
              <a:buFont typeface="Arial"/>
              <a:buChar char="•"/>
            </a:pPr>
            <a:r>
              <a:rPr lang="en-US" sz="2997" b="1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color: #ffffff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белый цвет текста в футере.</a:t>
            </a:r>
          </a:p>
          <a:p>
            <a:pPr marL="647141" lvl="1" indent="-323571" algn="l">
              <a:lnSpc>
                <a:spcPts val="3896"/>
              </a:lnSpc>
              <a:buFont typeface="Arial"/>
              <a:buChar char="•"/>
            </a:pPr>
            <a:r>
              <a:rPr lang="en-US" sz="2997" b="1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008" y="8116046"/>
            <a:ext cx="5257792" cy="4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3117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2.3.12. CSS стили для футера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407221"/>
            <a:ext cx="6454689" cy="6897526"/>
          </a:xfrm>
          <a:custGeom>
            <a:avLst/>
            <a:gdLst/>
            <a:ahLst/>
            <a:cxnLst/>
            <a:rect l="l" t="t" r="r" b="b"/>
            <a:pathLst>
              <a:path w="6454689" h="6897526">
                <a:moveTo>
                  <a:pt x="0" y="0"/>
                </a:moveTo>
                <a:lnTo>
                  <a:pt x="6454689" y="0"/>
                </a:lnTo>
                <a:lnTo>
                  <a:pt x="6454689" y="6897526"/>
                </a:lnTo>
                <a:lnTo>
                  <a:pt x="0" y="689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599303" y="3899819"/>
            <a:ext cx="7031045" cy="394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Медиа-запрос для адаптивности:</a:t>
            </a:r>
          </a:p>
          <a:p>
            <a:pPr marL="752277" lvl="1" indent="-376139" algn="l">
              <a:lnSpc>
                <a:spcPts val="4529"/>
              </a:lnSpc>
              <a:buFont typeface="Arial"/>
              <a:buChar char="•"/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ширине экрана меньше 768px элементы навигации и меню становятся вертикальными (flex-direction: column), а карточки меню занимают всю ширину экрана.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Мобильная адаптивность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1583" y="9398540"/>
            <a:ext cx="4132417" cy="387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sz="270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270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2.3.13. </a:t>
            </a:r>
            <a:r>
              <a:rPr lang="en-US" sz="270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Медиа-запросы</a:t>
            </a:r>
            <a:endParaRPr lang="en-US" sz="2705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8723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82533" y="3324092"/>
            <a:ext cx="11301259" cy="3376251"/>
          </a:xfrm>
          <a:custGeom>
            <a:avLst/>
            <a:gdLst/>
            <a:ahLst/>
            <a:cxnLst/>
            <a:rect l="l" t="t" r="r" b="b"/>
            <a:pathLst>
              <a:path w="11301259" h="3376251">
                <a:moveTo>
                  <a:pt x="0" y="0"/>
                </a:moveTo>
                <a:lnTo>
                  <a:pt x="11301259" y="0"/>
                </a:lnTo>
                <a:lnTo>
                  <a:pt x="11301259" y="3376251"/>
                </a:lnTo>
                <a:lnTo>
                  <a:pt x="0" y="3376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82533" y="1076325"/>
            <a:ext cx="13539676" cy="13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2.4. JavaScript для функционала</a:t>
            </a:r>
          </a:p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Плавная прокрутка по якорным ссылкам в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40854"/>
            <a:ext cx="15410206" cy="197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Сначала выбираются все ссылки в навигации (nav ul li a).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Каждой ссылке добавляется слушатель событий.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клике прокрутка происходит плавно к соответствующему разделу (href), а не мгновенно.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2533" y="6808137"/>
            <a:ext cx="5523067" cy="42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3036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036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2.4.1. </a:t>
            </a:r>
            <a:r>
              <a:rPr lang="en-US" sz="3036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Плавная</a:t>
            </a:r>
            <a:r>
              <a:rPr lang="en-US" sz="3036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036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прокрутка</a:t>
            </a:r>
            <a:endParaRPr lang="en-US" sz="3036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8695" y="1771122"/>
            <a:ext cx="15803824" cy="93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sz="6551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технологии веб-программирования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661858" y="8671463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451499" y="4287973"/>
            <a:ext cx="15398216" cy="34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63" lvl="1" indent="-348082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HTML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разметки для создания структуры страниц. Определяет заголовки, списки, изображения и другие элементы.</a:t>
            </a:r>
          </a:p>
          <a:p>
            <a:pPr marL="696163" lvl="1" indent="-348082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CSS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отвечает за внешний вид страницы: стили, макеты, адаптивность. Использует Flexbox и Grid для сложных компоновок.</a:t>
            </a:r>
          </a:p>
          <a:p>
            <a:pPr marL="696163" lvl="1" indent="-348082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JavaScript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программирования для создания интерактивности: обработка кликов, динамическое обновление данных, создание SPA.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48695" y="3191126"/>
            <a:ext cx="15803824" cy="93185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285867"/>
            <a:ext cx="11402836" cy="7155280"/>
          </a:xfrm>
          <a:custGeom>
            <a:avLst/>
            <a:gdLst/>
            <a:ahLst/>
            <a:cxnLst/>
            <a:rect l="l" t="t" r="r" b="b"/>
            <a:pathLst>
              <a:path w="11402836" h="7155280">
                <a:moveTo>
                  <a:pt x="0" y="0"/>
                </a:moveTo>
                <a:lnTo>
                  <a:pt x="11402836" y="0"/>
                </a:lnTo>
                <a:lnTo>
                  <a:pt x="11402836" y="7155279"/>
                </a:lnTo>
                <a:lnTo>
                  <a:pt x="0" y="715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967847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 формы бронирования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4869" y="3715221"/>
            <a:ext cx="3908100" cy="4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Обработчик </a:t>
            </a:r>
            <a:r>
              <a:rPr lang="en-US" sz="2591" b="1" spc="-3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submit 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отменяет стандартное поведение отправки.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Проверяет, чтобы все поля были заполнены.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Если да — выводится сообщение об успешной брони.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После этого форма очищается.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008" y="9622121"/>
            <a:ext cx="4999192" cy="436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sz="3003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003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2.4.2. </a:t>
            </a:r>
            <a:r>
              <a:rPr lang="en-US" sz="3003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</a:t>
            </a:r>
            <a:r>
              <a:rPr lang="en-US" sz="3003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003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формы</a:t>
            </a:r>
            <a:endParaRPr lang="en-US" sz="3003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16150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028692"/>
            <a:ext cx="12563086" cy="5669093"/>
          </a:xfrm>
          <a:custGeom>
            <a:avLst/>
            <a:gdLst/>
            <a:ahLst/>
            <a:cxnLst/>
            <a:rect l="l" t="t" r="r" b="b"/>
            <a:pathLst>
              <a:path w="12563086" h="5669093">
                <a:moveTo>
                  <a:pt x="0" y="0"/>
                </a:moveTo>
                <a:lnTo>
                  <a:pt x="12563087" y="0"/>
                </a:lnTo>
                <a:lnTo>
                  <a:pt x="12563087" y="5669092"/>
                </a:lnTo>
                <a:lnTo>
                  <a:pt x="0" y="566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548747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 формы бронирования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130" y="8407590"/>
            <a:ext cx="11538843" cy="124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прокрутке вниз более чем на 20px — кнопка становится видимой.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возврате вверх — скрывается.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нажатии на кнопку — страница плавно прокручивается в начало.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008" y="7819008"/>
            <a:ext cx="10520482" cy="39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9"/>
              </a:lnSpc>
              <a:spcBef>
                <a:spcPct val="0"/>
              </a:spcBef>
            </a:pPr>
            <a:r>
              <a:rPr lang="en-US" sz="2845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2.4.3. Определение видимой и скрывающейся части при прокрутке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2156234" y="2676115"/>
            <a:ext cx="13975531" cy="6306458"/>
          </a:xfrm>
          <a:custGeom>
            <a:avLst/>
            <a:gdLst/>
            <a:ahLst/>
            <a:cxnLst/>
            <a:rect l="l" t="t" r="r" b="b"/>
            <a:pathLst>
              <a:path w="13975531" h="6306458">
                <a:moveTo>
                  <a:pt x="0" y="0"/>
                </a:moveTo>
                <a:lnTo>
                  <a:pt x="13975532" y="0"/>
                </a:lnTo>
                <a:lnTo>
                  <a:pt x="13975532" y="6306459"/>
                </a:lnTo>
                <a:lnTo>
                  <a:pt x="0" y="630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967847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Главная страница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63486" y="9064101"/>
            <a:ext cx="5023713" cy="493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7"/>
              </a:lnSpc>
              <a:spcBef>
                <a:spcPct val="0"/>
              </a:spcBef>
            </a:pPr>
            <a:r>
              <a:rPr lang="en-US" sz="3443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443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3.1. </a:t>
            </a:r>
            <a:r>
              <a:rPr lang="en-US" sz="3443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Главная</a:t>
            </a:r>
            <a:r>
              <a:rPr lang="en-US" sz="3443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443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</a:t>
            </a:r>
            <a:endParaRPr lang="en-US" sz="3443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493437" y="2115160"/>
            <a:ext cx="15301125" cy="7000265"/>
          </a:xfrm>
          <a:custGeom>
            <a:avLst/>
            <a:gdLst/>
            <a:ahLst/>
            <a:cxnLst/>
            <a:rect l="l" t="t" r="r" b="b"/>
            <a:pathLst>
              <a:path w="15301125" h="7000265">
                <a:moveTo>
                  <a:pt x="0" y="0"/>
                </a:moveTo>
                <a:lnTo>
                  <a:pt x="15301126" y="0"/>
                </a:lnTo>
                <a:lnTo>
                  <a:pt x="15301126" y="7000265"/>
                </a:lnTo>
                <a:lnTo>
                  <a:pt x="0" y="700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AutoShape 10"/>
          <p:cNvSpPr/>
          <p:nvPr/>
        </p:nvSpPr>
        <p:spPr>
          <a:xfrm>
            <a:off x="1173008" y="1701523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635216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Наше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09006" y="9286875"/>
            <a:ext cx="4020994" cy="459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321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21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3.2. </a:t>
            </a:r>
            <a:r>
              <a:rPr lang="en-US" sz="321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Наше</a:t>
            </a:r>
            <a:r>
              <a:rPr lang="en-US" sz="321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21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Меню</a:t>
            </a:r>
            <a:endParaRPr lang="en-US" sz="3219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442466" y="2078046"/>
            <a:ext cx="15403069" cy="7046904"/>
          </a:xfrm>
          <a:custGeom>
            <a:avLst/>
            <a:gdLst/>
            <a:ahLst/>
            <a:cxnLst/>
            <a:rect l="l" t="t" r="r" b="b"/>
            <a:pathLst>
              <a:path w="15403069" h="7046904">
                <a:moveTo>
                  <a:pt x="0" y="0"/>
                </a:moveTo>
                <a:lnTo>
                  <a:pt x="15403068" y="0"/>
                </a:lnTo>
                <a:lnTo>
                  <a:pt x="15403068" y="7046904"/>
                </a:lnTo>
                <a:lnTo>
                  <a:pt x="0" y="7046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AutoShape 10"/>
          <p:cNvSpPr/>
          <p:nvPr/>
        </p:nvSpPr>
        <p:spPr>
          <a:xfrm>
            <a:off x="1173008" y="1664409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598102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О ресторане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1268" y="9267825"/>
            <a:ext cx="3962532" cy="48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33"/>
              </a:lnSpc>
              <a:spcBef>
                <a:spcPct val="0"/>
              </a:spcBef>
            </a:pPr>
            <a:r>
              <a:rPr lang="en-US" sz="3484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484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3.3. О </a:t>
            </a:r>
            <a:r>
              <a:rPr lang="en-US" sz="3484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ресторане</a:t>
            </a:r>
            <a:endParaRPr lang="en-US" sz="3484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540064" y="2066055"/>
            <a:ext cx="15512557" cy="7096995"/>
          </a:xfrm>
          <a:custGeom>
            <a:avLst/>
            <a:gdLst/>
            <a:ahLst/>
            <a:cxnLst/>
            <a:rect l="l" t="t" r="r" b="b"/>
            <a:pathLst>
              <a:path w="15512557" h="7096995">
                <a:moveTo>
                  <a:pt x="0" y="0"/>
                </a:moveTo>
                <a:lnTo>
                  <a:pt x="15512557" y="0"/>
                </a:lnTo>
                <a:lnTo>
                  <a:pt x="15512557" y="7096995"/>
                </a:lnTo>
                <a:lnTo>
                  <a:pt x="0" y="7096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AutoShape 10"/>
          <p:cNvSpPr/>
          <p:nvPr/>
        </p:nvSpPr>
        <p:spPr>
          <a:xfrm>
            <a:off x="1173008" y="165241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586111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Бронирование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8069" y="9321539"/>
            <a:ext cx="3803331" cy="41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8"/>
              </a:lnSpc>
              <a:spcBef>
                <a:spcPct val="0"/>
              </a:spcBef>
            </a:pPr>
            <a:r>
              <a:rPr lang="en-US" sz="292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292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3.4. </a:t>
            </a:r>
            <a:r>
              <a:rPr lang="en-US" sz="292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Бронирование</a:t>
            </a:r>
            <a:endParaRPr lang="en-US" sz="2925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256113" y="4561768"/>
            <a:ext cx="15775775" cy="1163463"/>
          </a:xfrm>
          <a:custGeom>
            <a:avLst/>
            <a:gdLst/>
            <a:ahLst/>
            <a:cxnLst/>
            <a:rect l="l" t="t" r="r" b="b"/>
            <a:pathLst>
              <a:path w="15775775" h="1163463">
                <a:moveTo>
                  <a:pt x="0" y="0"/>
                </a:moveTo>
                <a:lnTo>
                  <a:pt x="15775774" y="0"/>
                </a:lnTo>
                <a:lnTo>
                  <a:pt x="15775774" y="1163464"/>
                </a:lnTo>
                <a:lnTo>
                  <a:pt x="0" y="1163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AutoShape 10"/>
          <p:cNvSpPr/>
          <p:nvPr/>
        </p:nvSpPr>
        <p:spPr>
          <a:xfrm>
            <a:off x="1256113" y="347723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256113" y="2410931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3.РЕЗУЛЬТАТ: Футер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1759" y="7211132"/>
            <a:ext cx="14938772" cy="109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sz="3953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GitHub: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github.com/emiliyamamaliyeva/hotel-restaurant"/>
              </a:rPr>
              <a:t>https://github.com/emiliyamamaliyeva/hotel-restaurant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sz="3953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сайт: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4" tooltip="https://emiliyamamaliyeva.github.io/hotel-restaurant/"/>
              </a:rPr>
              <a:t>https://emiliyamamaliyeva.github.io/hotel-restaurant/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2176" y="5830007"/>
            <a:ext cx="2725823" cy="456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320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201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3.5. </a:t>
            </a:r>
            <a:r>
              <a:rPr lang="en-US" sz="3201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  <a:endParaRPr lang="en-US" sz="3201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68820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909916" y="6279471"/>
            <a:ext cx="14468169" cy="49421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1909916" y="4306500"/>
            <a:ext cx="14468169" cy="178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7"/>
              </a:lnSpc>
            </a:pPr>
            <a:r>
              <a:rPr lang="en-US" sz="12525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91778"/>
            <a:ext cx="16230600" cy="29294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2511661" y="1076325"/>
            <a:ext cx="13534806" cy="78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4"/>
              </a:lnSpc>
            </a:pPr>
            <a:r>
              <a:rPr lang="en-US" sz="551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этапы разработки веб-приложения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41533" y="3383808"/>
            <a:ext cx="13804934" cy="588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1138" lvl="1" indent="-360569" algn="l">
              <a:lnSpc>
                <a:spcPts val="4676"/>
              </a:lnSpc>
              <a:buFont typeface="Arial"/>
              <a:buChar char="•"/>
            </a:pPr>
            <a:r>
              <a:rPr lang="en-US" sz="3340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Планирование 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определение целей, структуры и функциональности.</a:t>
            </a:r>
          </a:p>
          <a:p>
            <a:pPr marL="721138" lvl="1" indent="-360569" algn="l">
              <a:lnSpc>
                <a:spcPts val="4676"/>
              </a:lnSpc>
              <a:buFont typeface="Arial"/>
              <a:buChar char="•"/>
            </a:pPr>
            <a:r>
              <a:rPr lang="en-US" sz="3340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Разметка (HTML) 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создание базовой структуры сайта.</a:t>
            </a:r>
          </a:p>
          <a:p>
            <a:pPr marL="721138" lvl="1" indent="-360569" algn="l">
              <a:lnSpc>
                <a:spcPts val="4676"/>
              </a:lnSpc>
              <a:buFont typeface="Arial"/>
              <a:buChar char="•"/>
            </a:pPr>
            <a:r>
              <a:rPr lang="en-US" sz="3340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Стилизация (CSS)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оформление и адаптивный дизайн страниц.</a:t>
            </a:r>
          </a:p>
          <a:p>
            <a:pPr marL="721138" lvl="1" indent="-360569" algn="l">
              <a:lnSpc>
                <a:spcPts val="4676"/>
              </a:lnSpc>
              <a:buFont typeface="Arial"/>
              <a:buChar char="•"/>
            </a:pPr>
            <a:r>
              <a:rPr lang="en-US" sz="3340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Интерактивность (JavaScript)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добавление динамики и взаимодействия с сервером.</a:t>
            </a:r>
          </a:p>
          <a:p>
            <a:pPr marL="721138" lvl="1" indent="-360569" algn="l">
              <a:lnSpc>
                <a:spcPts val="4676"/>
              </a:lnSpc>
              <a:buFont typeface="Arial"/>
              <a:buChar char="•"/>
            </a:pPr>
            <a:r>
              <a:rPr lang="en-US" sz="3340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Тестирование и оптимизация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проверка работы сайта и повышение производительности.</a:t>
            </a:r>
          </a:p>
          <a:p>
            <a:pPr marL="721138" lvl="1" indent="-360569" algn="l">
              <a:lnSpc>
                <a:spcPts val="4676"/>
              </a:lnSpc>
              <a:buFont typeface="Arial"/>
              <a:buChar char="•"/>
            </a:pPr>
            <a:r>
              <a:rPr lang="en-US" sz="3340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Размещение и поддержка</a:t>
            </a:r>
            <a:r>
              <a:rPr lang="en-US" sz="33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публикация сайта и его регулярное обновление.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4038" y="1580622"/>
            <a:ext cx="10817366" cy="82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8"/>
              </a:lnSpc>
            </a:pPr>
            <a:r>
              <a:rPr lang="en-US" sz="5789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2.1. Описание предметной области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54038" y="3106887"/>
            <a:ext cx="14018822" cy="447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spc="-4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Предметная область курсовой работы — </a:t>
            </a:r>
            <a:r>
              <a:rPr lang="en-US" sz="3189" b="1" spc="-4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создание веб-сайта для отельного ресторана.</a:t>
            </a:r>
            <a:r>
              <a:rPr lang="en-US" sz="3189" spc="-4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Ресторан, как часть гостиничного комплекса, важен для комфорта гостей и привлечения клиентов. </a:t>
            </a:r>
          </a:p>
          <a:p>
            <a:pPr algn="l">
              <a:lnSpc>
                <a:spcPts val="4464"/>
              </a:lnSpc>
            </a:pPr>
            <a:r>
              <a:rPr lang="en-US" sz="3189" spc="-4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Современный сайт помогает информировать посетителей о ресторане, демонстрировать меню и фотогалерею, обеспечивать онлайн-бронирование и удобную навигацию. Разработка включает HTML, CSS и JavaScript для создания адаптивного, красивого и функционального интерфейса, ориентированного на гостей отеля и внешнюю аудиторию.</a:t>
            </a:r>
          </a:p>
        </p:txBody>
      </p:sp>
      <p:sp>
        <p:nvSpPr>
          <p:cNvPr id="4" name="AutoShape 4"/>
          <p:cNvSpPr/>
          <p:nvPr/>
        </p:nvSpPr>
        <p:spPr>
          <a:xfrm>
            <a:off x="2518300" y="1028700"/>
            <a:ext cx="28575" cy="822960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814423" y="8671463"/>
            <a:ext cx="955485" cy="218188"/>
            <a:chOff x="0" y="0"/>
            <a:chExt cx="1273980" cy="29091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6659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338678" y="3875458"/>
            <a:ext cx="15610645" cy="4175847"/>
          </a:xfrm>
          <a:custGeom>
            <a:avLst/>
            <a:gdLst/>
            <a:ahLst/>
            <a:cxnLst/>
            <a:rect l="l" t="t" r="r" b="b"/>
            <a:pathLst>
              <a:path w="15610645" h="4175847">
                <a:moveTo>
                  <a:pt x="0" y="0"/>
                </a:moveTo>
                <a:lnTo>
                  <a:pt x="15610644" y="0"/>
                </a:lnTo>
                <a:lnTo>
                  <a:pt x="15610644" y="4175848"/>
                </a:lnTo>
                <a:lnTo>
                  <a:pt x="0" y="417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1662188"/>
            <a:ext cx="15055899" cy="89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sz="6227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2.2. Основные компоненты HTML-документа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0178" y="8394206"/>
            <a:ext cx="14547645" cy="47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3343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2.2.1. Заголовочная часть HTML-документа (head): мета-теги, стили и скрипты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6659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028700" y="1662188"/>
            <a:ext cx="13963278" cy="89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sz="6227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компоненты HTML-документа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6076" y="3666096"/>
            <a:ext cx="16115847" cy="478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1.1. &lt;!DOCTYPE html&gt;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сообщает браузеру, что используется HTML5.</a:t>
            </a:r>
          </a:p>
          <a:p>
            <a:pPr algn="l">
              <a:lnSpc>
                <a:spcPts val="4239"/>
              </a:lnSpc>
            </a:pP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1.2. &lt;html lang="ru"&gt;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начало документа, язык — русский.</a:t>
            </a:r>
          </a:p>
          <a:p>
            <a:pPr algn="l">
              <a:lnSpc>
                <a:spcPts val="4239"/>
              </a:lnSpc>
            </a:pP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1.3. &lt;head&gt; 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содержит мета-данные и подключения:</a:t>
            </a:r>
          </a:p>
          <a:p>
            <a:pPr algn="l">
              <a:lnSpc>
                <a:spcPts val="4239"/>
              </a:lnSpc>
            </a:pP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• &lt;meta charset="UTF-8"&gt;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кодировка UTF-8 для корректного отображения текста.</a:t>
            </a:r>
          </a:p>
          <a:p>
            <a:pPr algn="l">
              <a:lnSpc>
                <a:spcPts val="4239"/>
              </a:lnSpc>
            </a:pP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• &lt;meta name="viewport" content="width=device-width, initial-scale=1.0"&gt;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обеспечивает адаптивность на мобильных устройствах.</a:t>
            </a:r>
          </a:p>
          <a:p>
            <a:pPr algn="l">
              <a:lnSpc>
                <a:spcPts val="4239"/>
              </a:lnSpc>
            </a:pP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• &lt;title&gt;Gold Rush&lt;/title&gt;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заголовок страницы в браузере.</a:t>
            </a:r>
          </a:p>
          <a:p>
            <a:pPr algn="l">
              <a:lnSpc>
                <a:spcPts val="4239"/>
              </a:lnSpc>
            </a:pP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• &lt;link rel="stylesheet" href="style.css"&gt;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подключение стилей.</a:t>
            </a:r>
          </a:p>
          <a:p>
            <a:pPr algn="l">
              <a:lnSpc>
                <a:spcPts val="4239"/>
              </a:lnSpc>
            </a:pP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28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• &lt;script src="script.js" defer&gt;&lt;/script&gt;</a:t>
            </a:r>
            <a:r>
              <a:rPr lang="en-US" sz="302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подключение скрипта после загрузки HTML.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73558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3234950"/>
            <a:ext cx="10460098" cy="5177748"/>
          </a:xfrm>
          <a:custGeom>
            <a:avLst/>
            <a:gdLst/>
            <a:ahLst/>
            <a:cxnLst/>
            <a:rect l="l" t="t" r="r" b="b"/>
            <a:pathLst>
              <a:path w="10460098" h="5177748">
                <a:moveTo>
                  <a:pt x="0" y="0"/>
                </a:moveTo>
                <a:lnTo>
                  <a:pt x="10460098" y="0"/>
                </a:lnTo>
                <a:lnTo>
                  <a:pt x="10460098" y="5177749"/>
                </a:lnTo>
                <a:lnTo>
                  <a:pt x="0" y="517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1531181"/>
            <a:ext cx="7084110" cy="89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0"/>
              </a:lnSpc>
            </a:pPr>
            <a:r>
              <a:rPr lang="en-US" sz="6227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Навигационное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5087" y="4377612"/>
            <a:ext cx="5799047" cy="286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&lt;header&gt;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шапка страницы с навигацией.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&lt;nav&gt;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блок для ссылок на основные разделы сайта.</a:t>
            </a: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499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&lt;ul&gt; и &lt;li&gt;</a:t>
            </a:r>
            <a:r>
              <a:rPr lang="en-US" sz="2499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создают список ссылок для удобного перехода между разделами.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2127" y="8601765"/>
            <a:ext cx="6857257" cy="45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3114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2.2.2. Навигационное меню в VS 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28700" y="273558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3766241"/>
            <a:ext cx="13687045" cy="2754518"/>
          </a:xfrm>
          <a:custGeom>
            <a:avLst/>
            <a:gdLst/>
            <a:ahLst/>
            <a:cxnLst/>
            <a:rect l="l" t="t" r="r" b="b"/>
            <a:pathLst>
              <a:path w="13687045" h="2754518">
                <a:moveTo>
                  <a:pt x="0" y="0"/>
                </a:moveTo>
                <a:lnTo>
                  <a:pt x="13687045" y="0"/>
                </a:lnTo>
                <a:lnTo>
                  <a:pt x="13687045" y="2754518"/>
                </a:lnTo>
                <a:lnTo>
                  <a:pt x="0" y="275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952019"/>
            <a:ext cx="9050659" cy="1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 контент сайта</a:t>
            </a:r>
          </a:p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 Главная страница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4267" y="7838809"/>
            <a:ext cx="13755910" cy="89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764" b="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&lt;section id="home"&gt;</a:t>
            </a:r>
            <a:r>
              <a:rPr lang="en-US" sz="2764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выделяет раздел с главной информацией о ресторане и позволяет навигации переходить к нему.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667500"/>
            <a:ext cx="7429500" cy="476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331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</a:t>
            </a:r>
            <a:r>
              <a:rPr lang="en-US" sz="331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. 2.2.3. </a:t>
            </a:r>
            <a:r>
              <a:rPr lang="en-US" sz="331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Главная</a:t>
            </a:r>
            <a:r>
              <a:rPr lang="en-US" sz="331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3315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</a:t>
            </a:r>
            <a:r>
              <a:rPr lang="en-US" sz="3315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в VS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1772</Words>
  <Application>Microsoft Office PowerPoint</Application>
  <PresentationFormat>Custom</PresentationFormat>
  <Paragraphs>165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Cormorant Garamond Bold</vt:lpstr>
      <vt:lpstr>Clear Sans</vt:lpstr>
      <vt:lpstr>Arial</vt:lpstr>
      <vt:lpstr>Cormorant Garamond</vt:lpstr>
      <vt:lpstr>Clear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cp:lastModifiedBy>Mamalıyeva Emiliya</cp:lastModifiedBy>
  <cp:revision>2</cp:revision>
  <dcterms:created xsi:type="dcterms:W3CDTF">2006-08-16T00:00:00Z</dcterms:created>
  <dcterms:modified xsi:type="dcterms:W3CDTF">2025-04-29T12:17:36Z</dcterms:modified>
  <dc:identifier>DAGlwsRamVc</dc:identifier>
</cp:coreProperties>
</file>